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Pretendard Bold" panose="020B0600000101010101" charset="-127"/>
      <p:bold r:id="rId23"/>
    </p:embeddedFont>
    <p:embeddedFont>
      <p:font typeface="Pretendard Light" panose="020B0600000101010101" charset="-127"/>
      <p:regular r:id="rId24"/>
    </p:embeddedFont>
    <p:embeddedFont>
      <p:font typeface="Pretendard Medium" panose="020B0600000101010101" charset="-127"/>
      <p:bold r:id="rId25"/>
    </p:embeddedFont>
    <p:embeddedFont>
      <p:font typeface="Pretendard Regular" panose="020B0600000101010101" charset="-127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4.png"/><Relationship Id="rId7" Type="http://schemas.openxmlformats.org/officeDocument/2006/relationships/image" Target="../media/image5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1.png"/><Relationship Id="rId10" Type="http://schemas.openxmlformats.org/officeDocument/2006/relationships/image" Target="../media/image54.png"/><Relationship Id="rId4" Type="http://schemas.openxmlformats.org/officeDocument/2006/relationships/image" Target="../media/image45.png"/><Relationship Id="rId9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q60sn593-8000.asse.devtunnels.ms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A5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927100"/>
            <a:ext cx="17145000" cy="635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334500"/>
            <a:ext cx="171450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95400" y="8496300"/>
            <a:ext cx="10236200" cy="3302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FFFFFF">
                    <a:alpha val="80000"/>
                  </a:srgbClr>
                </a:solidFill>
                <a:latin typeface="Pretendard Regular"/>
              </a:rPr>
              <a:t>Python Programming </a:t>
            </a:r>
            <a:r>
              <a:rPr lang="ko-KR" sz="1800" b="0" i="0" u="none" strike="noStrike">
                <a:solidFill>
                  <a:srgbClr val="FFFFFF">
                    <a:alpha val="80000"/>
                  </a:srgbClr>
                </a:solidFill>
                <a:ea typeface="Pretendard Regular"/>
              </a:rPr>
              <a:t>기말프로젝트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5410200"/>
            <a:ext cx="15748000" cy="927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12900" y="5588000"/>
            <a:ext cx="151003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A8A59B"/>
                </a:solidFill>
                <a:ea typeface="Pretendard Medium"/>
              </a:rPr>
              <a:t>백승준</a:t>
            </a:r>
            <a:r>
              <a:rPr lang="en-US" sz="3100" b="0" i="0" u="none" strike="noStrike">
                <a:solidFill>
                  <a:srgbClr val="A8A59B"/>
                </a:solidFill>
                <a:latin typeface="Pretendard Medium"/>
              </a:rPr>
              <a:t>,</a:t>
            </a:r>
            <a:r>
              <a:rPr lang="ko-KR" sz="3100" b="0" i="0" u="none" strike="noStrike">
                <a:solidFill>
                  <a:srgbClr val="A8A59B"/>
                </a:solidFill>
                <a:ea typeface="Pretendard Medium"/>
              </a:rPr>
              <a:t>김부겸</a:t>
            </a:r>
            <a:r>
              <a:rPr lang="en-US" sz="3100" b="0" i="0" u="none" strike="noStrike">
                <a:solidFill>
                  <a:srgbClr val="A8A59B"/>
                </a:solidFill>
                <a:latin typeface="Pretendard Medium"/>
              </a:rPr>
              <a:t>,</a:t>
            </a:r>
            <a:r>
              <a:rPr lang="ko-KR" sz="3100" b="0" i="0" u="none" strike="noStrike">
                <a:solidFill>
                  <a:srgbClr val="A8A59B"/>
                </a:solidFill>
                <a:ea typeface="Pretendard Medium"/>
              </a:rPr>
              <a:t>김주하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82700" y="3429000"/>
            <a:ext cx="15900400" cy="12827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1300"/>
              </a:lnSpc>
            </a:pPr>
            <a:r>
              <a:rPr lang="ko-KR" sz="7200" b="0" i="0" u="none" strike="noStrike" spc="100" dirty="0">
                <a:solidFill>
                  <a:srgbClr val="FFFFFF"/>
                </a:solidFill>
                <a:ea typeface="Pretendard Bold"/>
              </a:rPr>
              <a:t>서울시</a:t>
            </a:r>
            <a:r>
              <a:rPr lang="en-US" sz="7200" b="0" i="0" u="none" strike="noStrike" spc="100" dirty="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7200" b="0" i="0" u="none" strike="noStrike" spc="100" dirty="0">
                <a:solidFill>
                  <a:srgbClr val="FFFFFF"/>
                </a:solidFill>
                <a:ea typeface="Pretendard Bold"/>
              </a:rPr>
              <a:t>교통량</a:t>
            </a:r>
            <a:r>
              <a:rPr lang="en-US" sz="7200" b="0" i="0" u="none" strike="noStrike" spc="100" dirty="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7200" b="0" i="0" u="none" strike="noStrike" spc="100" dirty="0" err="1">
                <a:solidFill>
                  <a:srgbClr val="FFFFFF"/>
                </a:solidFill>
                <a:ea typeface="Pretendard Bold"/>
              </a:rPr>
              <a:t>사고량</a:t>
            </a:r>
            <a:r>
              <a:rPr lang="en-US" sz="7200" b="0" i="0" u="none" strike="noStrike" spc="100" dirty="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7200" b="0" i="0" u="none" strike="noStrike" spc="100" dirty="0">
                <a:solidFill>
                  <a:srgbClr val="FFFFFF"/>
                </a:solidFill>
                <a:ea typeface="Pretendard Bold"/>
              </a:rPr>
              <a:t>데이터</a:t>
            </a:r>
            <a:r>
              <a:rPr lang="en-US" sz="7200" b="0" i="0" u="none" strike="noStrike" spc="100" dirty="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7200" b="0" i="0" u="none" strike="noStrike" spc="100" dirty="0">
                <a:solidFill>
                  <a:srgbClr val="FFFFFF"/>
                </a:solidFill>
                <a:ea typeface="Pretendard Bold"/>
              </a:rPr>
              <a:t>분석</a:t>
            </a:r>
            <a:r>
              <a:rPr lang="en-US" sz="7200" b="0" i="0" u="none" strike="noStrike" spc="100" dirty="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7200" b="0" i="0" u="none" strike="noStrike" spc="100" dirty="0">
                <a:solidFill>
                  <a:srgbClr val="FFFFFF"/>
                </a:solidFill>
                <a:ea typeface="Pretendard Bold"/>
              </a:rPr>
              <a:t>및</a:t>
            </a:r>
            <a:r>
              <a:rPr lang="en-US" sz="7200" b="0" i="0" u="none" strike="noStrike" spc="100" dirty="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7200" b="0" i="0" u="none" strike="noStrike" spc="100" dirty="0">
                <a:solidFill>
                  <a:srgbClr val="FFFFFF"/>
                </a:solidFill>
                <a:ea typeface="Pretendard Bold"/>
              </a:rPr>
              <a:t>시각화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714500"/>
            <a:ext cx="16433800" cy="857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6667500" y="3365500"/>
            <a:ext cx="4724400" cy="4724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800" y="2438400"/>
            <a:ext cx="2717800" cy="2717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800" y="6108700"/>
            <a:ext cx="2717800" cy="2717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7162800" y="3022600"/>
            <a:ext cx="952500" cy="952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7162800" y="6743700"/>
            <a:ext cx="952500" cy="952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654800" y="3987800"/>
            <a:ext cx="19558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383838"/>
                </a:solidFill>
                <a:latin typeface="Pretendard Medium"/>
              </a:rPr>
              <a:t>Pandas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3700" y="6108700"/>
            <a:ext cx="2717800" cy="2717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10160000" y="6680200"/>
            <a:ext cx="952500" cy="9525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664700" y="7645400"/>
            <a:ext cx="19558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383838"/>
                </a:solidFill>
                <a:latin typeface="Pretendard Medium"/>
              </a:rPr>
              <a:t>matplotlib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54800" y="7721600"/>
            <a:ext cx="19558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383838"/>
                </a:solidFill>
                <a:latin typeface="Pretendard Medium"/>
              </a:rPr>
              <a:t>seaborn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84300" y="3619500"/>
            <a:ext cx="4470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2800"/>
              </a:lnSpc>
            </a:pP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데이터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가공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63700" y="7315200"/>
            <a:ext cx="4178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32800"/>
              </a:lnSpc>
            </a:pP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시각화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433300" y="7315200"/>
            <a:ext cx="4470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시각화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35100" y="736600"/>
            <a:ext cx="161925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개발환경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3700" y="2438400"/>
            <a:ext cx="2717800" cy="2717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0160000" y="3022600"/>
            <a:ext cx="952500" cy="9525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9664700" y="3987800"/>
            <a:ext cx="19558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383838"/>
                </a:solidFill>
                <a:latin typeface="Pretendard Medium"/>
              </a:rPr>
              <a:t>django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06300" y="3619500"/>
            <a:ext cx="4470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웹페이지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구현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714500"/>
            <a:ext cx="16433800" cy="8572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100" y="4940300"/>
            <a:ext cx="3784600" cy="1066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95500" y="5092700"/>
            <a:ext cx="3416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383838"/>
                </a:solidFill>
                <a:latin typeface="Pretendard Medium"/>
              </a:rPr>
              <a:t>View-T</a:t>
            </a:r>
          </a:p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383838"/>
                </a:solidFill>
                <a:latin typeface="Pretendard Medium"/>
              </a:rPr>
              <a:t>https://viewt.ktdb.go.kr/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17600" y="736600"/>
            <a:ext cx="161925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데이터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수집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(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교통량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)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300" y="2908300"/>
            <a:ext cx="9575800" cy="660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4300" y="3771900"/>
            <a:ext cx="9575800" cy="5308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527800" y="3073400"/>
            <a:ext cx="5245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83838"/>
                </a:solidFill>
                <a:latin typeface="Pretendard Medium"/>
              </a:rPr>
              <a:t>Data 1 : </a:t>
            </a:r>
            <a:r>
              <a:rPr lang="ko-KR" sz="1800" b="0" i="0" u="none" strike="noStrike">
                <a:solidFill>
                  <a:srgbClr val="383838"/>
                </a:solidFill>
                <a:ea typeface="Pretendard Medium"/>
              </a:rPr>
              <a:t>서울시</a:t>
            </a:r>
            <a:r>
              <a:rPr lang="en-US" sz="1800" b="0" i="0" u="none" strike="noStrike">
                <a:solidFill>
                  <a:srgbClr val="383838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83838"/>
                </a:solidFill>
                <a:ea typeface="Pretendard Medium"/>
              </a:rPr>
              <a:t>자치구별</a:t>
            </a:r>
            <a:r>
              <a:rPr lang="en-US" sz="1800" b="0" i="0" u="none" strike="noStrike">
                <a:solidFill>
                  <a:srgbClr val="383838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83838"/>
                </a:solidFill>
                <a:ea typeface="Pretendard Medium"/>
              </a:rPr>
              <a:t>교통량</a:t>
            </a:r>
            <a:r>
              <a:rPr lang="en-US" sz="1800" b="0" i="0" u="none" strike="noStrike">
                <a:solidFill>
                  <a:srgbClr val="383838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83838"/>
                </a:solidFill>
                <a:ea typeface="Pretendard Medium"/>
              </a:rPr>
              <a:t>현황</a:t>
            </a:r>
            <a:r>
              <a:rPr lang="en-US" sz="1800" b="0" i="0" u="none" strike="noStrike">
                <a:solidFill>
                  <a:srgbClr val="383838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83838"/>
                </a:solidFill>
                <a:ea typeface="Pretendard Medium"/>
              </a:rPr>
              <a:t>통계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714500"/>
            <a:ext cx="16433800" cy="857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0" y="4483100"/>
            <a:ext cx="5397500" cy="125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0" y="5740400"/>
            <a:ext cx="5397500" cy="3695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5500" y="4483100"/>
            <a:ext cx="5397500" cy="1231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85500" y="5702300"/>
            <a:ext cx="5257800" cy="3695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" y="4610100"/>
            <a:ext cx="3784600" cy="1066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498600" y="4775200"/>
            <a:ext cx="3289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383838"/>
                </a:solidFill>
                <a:ea typeface="Pretendard Medium"/>
              </a:rPr>
              <a:t>서울시</a:t>
            </a:r>
            <a:r>
              <a:rPr lang="en-US" sz="2200" b="0" i="0" u="none" strike="noStrike">
                <a:solidFill>
                  <a:srgbClr val="383838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383838"/>
                </a:solidFill>
                <a:ea typeface="Pretendard Medium"/>
              </a:rPr>
              <a:t>열린</a:t>
            </a:r>
            <a:r>
              <a:rPr lang="en-US" sz="2200" b="0" i="0" u="none" strike="noStrike">
                <a:solidFill>
                  <a:srgbClr val="383838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383838"/>
                </a:solidFill>
                <a:ea typeface="Pretendard Medium"/>
              </a:rPr>
              <a:t>데이터</a:t>
            </a:r>
            <a:r>
              <a:rPr lang="en-US" sz="2200" b="0" i="0" u="none" strike="noStrike">
                <a:solidFill>
                  <a:srgbClr val="383838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383838"/>
                </a:solidFill>
                <a:ea typeface="Pretendard Medium"/>
              </a:rPr>
              <a:t>광장</a:t>
            </a:r>
          </a:p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383838"/>
                </a:solidFill>
                <a:latin typeface="Pretendard Medium"/>
              </a:rPr>
              <a:t>https://data.seoul.go.kr/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5400" y="736600"/>
            <a:ext cx="161925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데이터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수집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(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사고량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)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85500" y="3352800"/>
            <a:ext cx="5397500" cy="660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934700" y="3492500"/>
            <a:ext cx="4965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83838"/>
                </a:solidFill>
                <a:latin typeface="Pretendard Medium"/>
              </a:rPr>
              <a:t>Data 3 : </a:t>
            </a:r>
            <a:r>
              <a:rPr lang="ko-KR" sz="2000" b="0" i="0" u="none" strike="noStrike">
                <a:solidFill>
                  <a:srgbClr val="383838"/>
                </a:solidFill>
                <a:ea typeface="Pretendard Medium"/>
              </a:rPr>
              <a:t>서울시</a:t>
            </a:r>
            <a:r>
              <a:rPr lang="en-US" sz="2000" b="0" i="0" u="none" strike="noStrike">
                <a:solidFill>
                  <a:srgbClr val="38383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383838"/>
                </a:solidFill>
                <a:ea typeface="Pretendard Medium"/>
              </a:rPr>
              <a:t>시간대별</a:t>
            </a:r>
            <a:r>
              <a:rPr lang="en-US" sz="2000" b="0" i="0" u="none" strike="noStrike">
                <a:solidFill>
                  <a:srgbClr val="38383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383838"/>
                </a:solidFill>
                <a:ea typeface="Pretendard Medium"/>
              </a:rPr>
              <a:t>교통사고</a:t>
            </a:r>
            <a:r>
              <a:rPr lang="en-US" sz="2000" b="0" i="0" u="none" strike="noStrike">
                <a:solidFill>
                  <a:srgbClr val="38383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383838"/>
                </a:solidFill>
                <a:ea typeface="Pretendard Medium"/>
              </a:rPr>
              <a:t>현황</a:t>
            </a:r>
            <a:r>
              <a:rPr lang="en-US" sz="2000" b="0" i="0" u="none" strike="noStrike">
                <a:solidFill>
                  <a:srgbClr val="38383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383838"/>
                </a:solidFill>
                <a:ea typeface="Pretendard Medium"/>
              </a:rPr>
              <a:t>통계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7000" y="3352800"/>
            <a:ext cx="5397500" cy="660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5181600" y="3517900"/>
            <a:ext cx="4279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83838"/>
                </a:solidFill>
                <a:latin typeface="Pretendard Medium"/>
              </a:rPr>
              <a:t>Data 2 : </a:t>
            </a:r>
            <a:r>
              <a:rPr lang="ko-KR" sz="2000" b="0" i="0" u="none" strike="noStrike">
                <a:solidFill>
                  <a:srgbClr val="383838"/>
                </a:solidFill>
                <a:ea typeface="Pretendard Medium"/>
              </a:rPr>
              <a:t>서울시</a:t>
            </a:r>
            <a:r>
              <a:rPr lang="en-US" sz="2000" b="0" i="0" u="none" strike="noStrike">
                <a:solidFill>
                  <a:srgbClr val="38383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383838"/>
                </a:solidFill>
                <a:ea typeface="Pretendard Medium"/>
              </a:rPr>
              <a:t>월별</a:t>
            </a:r>
            <a:r>
              <a:rPr lang="en-US" sz="2000" b="0" i="0" u="none" strike="noStrike">
                <a:solidFill>
                  <a:srgbClr val="38383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383838"/>
                </a:solidFill>
                <a:ea typeface="Pretendard Medium"/>
              </a:rPr>
              <a:t>교통사고</a:t>
            </a:r>
            <a:r>
              <a:rPr lang="en-US" sz="2000" b="0" i="0" u="none" strike="noStrike">
                <a:solidFill>
                  <a:srgbClr val="38383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383838"/>
                </a:solidFill>
                <a:ea typeface="Pretendard Medium"/>
              </a:rPr>
              <a:t>현황</a:t>
            </a:r>
            <a:r>
              <a:rPr lang="en-US" sz="2000" b="0" i="0" u="none" strike="noStrike">
                <a:solidFill>
                  <a:srgbClr val="38383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383838"/>
                </a:solidFill>
                <a:ea typeface="Pretendard Medium"/>
              </a:rPr>
              <a:t>통계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714500"/>
            <a:ext cx="16433800" cy="857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0" y="4483100"/>
            <a:ext cx="5397500" cy="1257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0" y="5740400"/>
            <a:ext cx="5397500" cy="3695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4610100"/>
            <a:ext cx="3784600" cy="1066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98600" y="4775200"/>
            <a:ext cx="32893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383838"/>
                </a:solidFill>
                <a:ea typeface="Pretendard Medium"/>
              </a:rPr>
              <a:t>서울시</a:t>
            </a:r>
            <a:r>
              <a:rPr lang="en-US" sz="2200" b="0" i="0" u="none" strike="noStrike">
                <a:solidFill>
                  <a:srgbClr val="383838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383838"/>
                </a:solidFill>
                <a:ea typeface="Pretendard Medium"/>
              </a:rPr>
              <a:t>열린</a:t>
            </a:r>
            <a:r>
              <a:rPr lang="en-US" sz="2200" b="0" i="0" u="none" strike="noStrike">
                <a:solidFill>
                  <a:srgbClr val="383838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383838"/>
                </a:solidFill>
                <a:ea typeface="Pretendard Medium"/>
              </a:rPr>
              <a:t>데이터</a:t>
            </a:r>
            <a:r>
              <a:rPr lang="en-US" sz="2200" b="0" i="0" u="none" strike="noStrike">
                <a:solidFill>
                  <a:srgbClr val="383838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383838"/>
                </a:solidFill>
                <a:ea typeface="Pretendard Medium"/>
              </a:rPr>
              <a:t>광장</a:t>
            </a:r>
          </a:p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383838"/>
                </a:solidFill>
                <a:latin typeface="Pretendard Medium"/>
              </a:rPr>
              <a:t>https://data.seoul.go.kr/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5400" y="736600"/>
            <a:ext cx="161925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데이터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수집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(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사고량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)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85500" y="3352800"/>
            <a:ext cx="5397500" cy="660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934700" y="3505200"/>
            <a:ext cx="5461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83838"/>
                </a:solidFill>
                <a:latin typeface="Pretendard Medium"/>
              </a:rPr>
              <a:t>Data 5 : </a:t>
            </a:r>
            <a:r>
              <a:rPr lang="ko-KR" sz="1800" b="0" i="0" u="none" strike="noStrike">
                <a:solidFill>
                  <a:srgbClr val="383838"/>
                </a:solidFill>
                <a:ea typeface="Pretendard Medium"/>
              </a:rPr>
              <a:t>서울시</a:t>
            </a:r>
            <a:r>
              <a:rPr lang="en-US" sz="1800" b="0" i="0" u="none" strike="noStrike">
                <a:solidFill>
                  <a:srgbClr val="383838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83838"/>
                </a:solidFill>
                <a:ea typeface="Pretendard Medium"/>
              </a:rPr>
              <a:t>교통사고</a:t>
            </a:r>
            <a:r>
              <a:rPr lang="en-US" sz="1800" b="0" i="0" u="none" strike="noStrike">
                <a:solidFill>
                  <a:srgbClr val="383838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83838"/>
                </a:solidFill>
                <a:ea typeface="Pretendard Medium"/>
              </a:rPr>
              <a:t>현황</a:t>
            </a:r>
            <a:r>
              <a:rPr lang="en-US" sz="1800" b="0" i="0" u="none" strike="noStrike">
                <a:solidFill>
                  <a:srgbClr val="383838"/>
                </a:solidFill>
                <a:latin typeface="Pretendard Medium"/>
              </a:rPr>
              <a:t> (</a:t>
            </a:r>
            <a:r>
              <a:rPr lang="ko-KR" sz="1800" b="0" i="0" u="none" strike="noStrike">
                <a:solidFill>
                  <a:srgbClr val="383838"/>
                </a:solidFill>
                <a:ea typeface="Pretendard Medium"/>
              </a:rPr>
              <a:t>사고유형별</a:t>
            </a:r>
            <a:r>
              <a:rPr lang="en-US" sz="1800" b="0" i="0" u="none" strike="noStrike">
                <a:solidFill>
                  <a:srgbClr val="383838"/>
                </a:solidFill>
                <a:latin typeface="Pretendard Medium"/>
              </a:rPr>
              <a:t>) </a:t>
            </a:r>
            <a:r>
              <a:rPr lang="ko-KR" sz="1800" b="0" i="0" u="none" strike="noStrike">
                <a:solidFill>
                  <a:srgbClr val="383838"/>
                </a:solidFill>
                <a:ea typeface="Pretendard Medium"/>
              </a:rPr>
              <a:t>통계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7000" y="3352800"/>
            <a:ext cx="5397500" cy="660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00" y="4483100"/>
            <a:ext cx="5397500" cy="1193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85500" y="4419600"/>
            <a:ext cx="5397500" cy="1257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98200" y="5740400"/>
            <a:ext cx="5397500" cy="3594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978400" y="3530600"/>
            <a:ext cx="5867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383838"/>
                </a:solidFill>
                <a:latin typeface="Pretendard Medium"/>
              </a:rPr>
              <a:t>Data 4 : </a:t>
            </a:r>
            <a:r>
              <a:rPr lang="ko-KR" sz="1800" b="0" i="0" u="none" strike="noStrike">
                <a:solidFill>
                  <a:srgbClr val="383838"/>
                </a:solidFill>
                <a:ea typeface="Pretendard Medium"/>
              </a:rPr>
              <a:t>서울시</a:t>
            </a:r>
            <a:r>
              <a:rPr lang="en-US" sz="1800" b="0" i="0" u="none" strike="noStrike">
                <a:solidFill>
                  <a:srgbClr val="383838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83838"/>
                </a:solidFill>
                <a:ea typeface="Pretendard Medium"/>
              </a:rPr>
              <a:t>가해운전자</a:t>
            </a:r>
            <a:r>
              <a:rPr lang="en-US" sz="1800" b="0" i="0" u="none" strike="noStrike">
                <a:solidFill>
                  <a:srgbClr val="383838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83838"/>
                </a:solidFill>
                <a:ea typeface="Pretendard Medium"/>
              </a:rPr>
              <a:t>연령층별</a:t>
            </a:r>
            <a:r>
              <a:rPr lang="en-US" sz="1800" b="0" i="0" u="none" strike="noStrike">
                <a:solidFill>
                  <a:srgbClr val="383838"/>
                </a:solidFill>
                <a:latin typeface="Pretendard Medium"/>
              </a:rPr>
              <a:t>  </a:t>
            </a:r>
            <a:r>
              <a:rPr lang="ko-KR" sz="1800" b="0" i="0" u="none" strike="noStrike">
                <a:solidFill>
                  <a:srgbClr val="383838"/>
                </a:solidFill>
                <a:ea typeface="Pretendard Medium"/>
              </a:rPr>
              <a:t>교통사고</a:t>
            </a:r>
            <a:r>
              <a:rPr lang="en-US" sz="1800" b="0" i="0" u="none" strike="noStrike">
                <a:solidFill>
                  <a:srgbClr val="383838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83838"/>
                </a:solidFill>
                <a:ea typeface="Pretendard Medium"/>
              </a:rPr>
              <a:t>현황</a:t>
            </a:r>
            <a:r>
              <a:rPr lang="en-US" sz="1800" b="0" i="0" u="none" strike="noStrike">
                <a:solidFill>
                  <a:srgbClr val="383838"/>
                </a:solidFill>
                <a:latin typeface="Pretendard Medium"/>
              </a:rPr>
              <a:t> </a:t>
            </a:r>
            <a:r>
              <a:rPr lang="ko-KR" sz="1800" b="0" i="0" u="none" strike="noStrike">
                <a:solidFill>
                  <a:srgbClr val="383838"/>
                </a:solidFill>
                <a:ea typeface="Pretendard Medium"/>
              </a:rPr>
              <a:t>통계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714500"/>
            <a:ext cx="16433800" cy="857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100" y="3441700"/>
            <a:ext cx="6172200" cy="510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4600" y="3441700"/>
            <a:ext cx="7035800" cy="4940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17600" y="736600"/>
            <a:ext cx="161925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데이터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전처리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714500"/>
            <a:ext cx="16433800" cy="857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3403600"/>
            <a:ext cx="10566400" cy="6070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17600" y="736600"/>
            <a:ext cx="161925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데이터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전처리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714500"/>
            <a:ext cx="16433800" cy="857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606800"/>
            <a:ext cx="7315200" cy="441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3606800"/>
            <a:ext cx="6769100" cy="4419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17600" y="736600"/>
            <a:ext cx="161925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데이터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시각화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714500"/>
            <a:ext cx="16433800" cy="857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100" y="3784600"/>
            <a:ext cx="7505700" cy="441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3784600"/>
            <a:ext cx="7175500" cy="4419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17600" y="736600"/>
            <a:ext cx="161925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데이터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시각화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714500"/>
            <a:ext cx="16433800" cy="8572500"/>
          </a:xfrm>
          <a:prstGeom prst="rect">
            <a:avLst/>
          </a:prstGeom>
        </p:spPr>
      </p:pic>
      <p:pic>
        <p:nvPicPr>
          <p:cNvPr id="3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200" y="2476500"/>
            <a:ext cx="13817600" cy="7048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95400" y="736600"/>
            <a:ext cx="161925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웹페이지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 dirty="0">
                <a:solidFill>
                  <a:srgbClr val="383838"/>
                </a:solidFill>
                <a:ea typeface="Pretendard Bold"/>
              </a:rPr>
              <a:t>구현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714500"/>
            <a:ext cx="16433800" cy="857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600" y="2463800"/>
            <a:ext cx="13512800" cy="7073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95400" y="736600"/>
            <a:ext cx="161925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웹페이지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구현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2882900"/>
            <a:ext cx="16433800" cy="7404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795500" y="927100"/>
            <a:ext cx="2197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A8A59B"/>
                </a:solidFill>
                <a:latin typeface="Pretendard Regular"/>
              </a:rPr>
              <a:t>Presentation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971800" y="4470400"/>
            <a:ext cx="3632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383838"/>
                </a:solidFill>
                <a:ea typeface="Pretendard Bold"/>
              </a:rPr>
              <a:t>주제선정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800" y="4356100"/>
            <a:ext cx="673100" cy="660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222500" y="4495800"/>
            <a:ext cx="393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83838"/>
                </a:solidFill>
                <a:latin typeface="Pretendard Medium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71800" y="5422900"/>
            <a:ext cx="3619500" cy="774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주제선정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이유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목표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개발계획서</a:t>
            </a:r>
          </a:p>
          <a:p>
            <a:pPr lvl="0" algn="l">
              <a:lnSpc>
                <a:spcPct val="149400"/>
              </a:lnSpc>
            </a:pPr>
            <a:endParaRPr lang="ko-KR" sz="1900" b="0" i="0" u="none" strike="noStrike">
              <a:solidFill>
                <a:srgbClr val="383838">
                  <a:alpha val="80000"/>
                </a:srgbClr>
              </a:solidFill>
              <a:ea typeface="Pretendard Regular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4356100"/>
            <a:ext cx="673100" cy="673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226300" y="4495800"/>
            <a:ext cx="393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83838"/>
                </a:solidFill>
                <a:latin typeface="Pretendard Medium"/>
              </a:rPr>
              <a:t>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75600" y="5422900"/>
            <a:ext cx="36195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알고리즘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설계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플로우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차트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966700" y="4470400"/>
            <a:ext cx="3632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383838"/>
                </a:solidFill>
                <a:ea typeface="Pretendard Bold"/>
              </a:rPr>
              <a:t>데이터</a:t>
            </a:r>
            <a:r>
              <a:rPr lang="en-US" sz="25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383838"/>
                </a:solidFill>
                <a:ea typeface="Pretendard Bold"/>
              </a:rPr>
              <a:t>수집</a:t>
            </a:r>
            <a:r>
              <a:rPr lang="en-US" sz="25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383838"/>
                </a:solidFill>
                <a:ea typeface="Pretendard Bold"/>
              </a:rPr>
              <a:t>및</a:t>
            </a:r>
            <a:r>
              <a:rPr lang="en-US" sz="25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383838"/>
                </a:solidFill>
                <a:ea typeface="Pretendard Bold"/>
              </a:rPr>
              <a:t>전처리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7700" y="4356100"/>
            <a:ext cx="673100" cy="6731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2217400" y="4495800"/>
            <a:ext cx="393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83838"/>
                </a:solidFill>
                <a:latin typeface="Pretendard Medium"/>
              </a:rPr>
              <a:t>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66700" y="5422900"/>
            <a:ext cx="37592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데이터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출처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데이터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추출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데이터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정재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971800" y="7302500"/>
            <a:ext cx="3632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383838"/>
                </a:solidFill>
                <a:ea typeface="Pretendard Bold"/>
              </a:rPr>
              <a:t>데이터</a:t>
            </a:r>
            <a:r>
              <a:rPr lang="en-US" sz="25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383838"/>
                </a:solidFill>
                <a:ea typeface="Pretendard Bold"/>
              </a:rPr>
              <a:t>시각화</a:t>
            </a:r>
            <a:r>
              <a:rPr lang="en-US" sz="25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383838"/>
                </a:solidFill>
                <a:ea typeface="Pretendard Bold"/>
              </a:rPr>
              <a:t>및</a:t>
            </a:r>
            <a:r>
              <a:rPr lang="en-US" sz="25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383838"/>
                </a:solidFill>
                <a:ea typeface="Pretendard Bold"/>
              </a:rPr>
              <a:t>분석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2800" y="7188200"/>
            <a:ext cx="673100" cy="6731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222500" y="7327900"/>
            <a:ext cx="393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83838"/>
                </a:solidFill>
                <a:latin typeface="Pretendard Medium"/>
              </a:rPr>
              <a:t>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971800" y="8255000"/>
            <a:ext cx="36195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그래프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도출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상관관계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분석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975600" y="7302500"/>
            <a:ext cx="3632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383838"/>
                </a:solidFill>
                <a:ea typeface="Pretendard Bold"/>
              </a:rPr>
              <a:t>웹페이지</a:t>
            </a:r>
            <a:r>
              <a:rPr lang="en-US" sz="25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383838"/>
                </a:solidFill>
                <a:ea typeface="Pretendard Bold"/>
              </a:rPr>
              <a:t>구현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7188200"/>
            <a:ext cx="673100" cy="6731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7226300" y="7327900"/>
            <a:ext cx="393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83838"/>
                </a:solidFill>
                <a:latin typeface="Pretendard Medium"/>
              </a:rPr>
              <a:t>5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975600" y="8255000"/>
            <a:ext cx="36195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웹페이지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구성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및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시연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08100" y="1524000"/>
            <a:ext cx="115697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목차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95400" y="889000"/>
            <a:ext cx="5105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A8A59B"/>
                </a:solidFill>
                <a:ea typeface="Pretendard Medium"/>
              </a:rPr>
              <a:t>ㅣ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966700" y="7302500"/>
            <a:ext cx="3632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383838"/>
                </a:solidFill>
                <a:ea typeface="Pretendard Bold"/>
              </a:rPr>
              <a:t>결론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7700" y="7188200"/>
            <a:ext cx="673100" cy="6731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2217400" y="7327900"/>
            <a:ext cx="393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83838"/>
                </a:solidFill>
                <a:latin typeface="Pretendard Medium"/>
              </a:rPr>
              <a:t>6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966700" y="8255000"/>
            <a:ext cx="36195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소감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배운점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975600" y="4470400"/>
            <a:ext cx="3632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383838"/>
                </a:solidFill>
                <a:ea typeface="Pretendard Bold"/>
              </a:rPr>
              <a:t>개발</a:t>
            </a:r>
            <a:r>
              <a:rPr lang="en-US" sz="25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500" b="0" i="0" u="none" strike="noStrike">
                <a:solidFill>
                  <a:srgbClr val="383838"/>
                </a:solidFill>
                <a:ea typeface="Pretendard Bold"/>
              </a:rPr>
              <a:t>과정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1663700"/>
            <a:ext cx="16433800" cy="8623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3543300"/>
            <a:ext cx="4762500" cy="4876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955800" y="4203700"/>
            <a:ext cx="42037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383838"/>
                </a:solidFill>
                <a:ea typeface="Pretendard Medium"/>
              </a:rPr>
              <a:t>김부겸</a:t>
            </a:r>
            <a:r>
              <a:rPr lang="en-US" sz="2300" b="0" i="0" u="none" strike="noStrike">
                <a:solidFill>
                  <a:srgbClr val="383838"/>
                </a:solidFill>
                <a:latin typeface="Pretendard Medium"/>
              </a:rPr>
              <a:t> 2019E7022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55800" y="4991100"/>
            <a:ext cx="4203700" cy="287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데이터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분석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팀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프로젝트를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통해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여러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측면에서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많은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것을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배울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수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있었다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특히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데이터의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수집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처리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분석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시각화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그리고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웹을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통해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데이터를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다루는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전체적인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과정을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깊이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이해할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수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있었다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또한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팀원들과의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협업을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통해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서로의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부족한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부분을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보완하고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같이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진행함으로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프로젝트를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성공적으로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마무리할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수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있었다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100" y="3543300"/>
            <a:ext cx="4762500" cy="4876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035800" y="4203700"/>
            <a:ext cx="42037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383838"/>
                </a:solidFill>
                <a:ea typeface="Pretendard Medium"/>
              </a:rPr>
              <a:t>백승준</a:t>
            </a:r>
            <a:r>
              <a:rPr lang="en-US" sz="2300" b="0" i="0" u="none" strike="noStrike">
                <a:solidFill>
                  <a:srgbClr val="383838"/>
                </a:solidFill>
                <a:latin typeface="Pretendard Medium"/>
              </a:rPr>
              <a:t> 2021E7373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48500" y="4991100"/>
            <a:ext cx="4203700" cy="251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소프트웨어를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전공하면서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데이터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분석을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해볼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일이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적었지만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이번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팀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프로젝트를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통해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체험을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해볼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수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있는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귀한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시간이었다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데이터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수집부터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처리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분석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시각화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모두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쉽지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않고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처음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다루는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분야라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어려움이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있었지만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팀원들과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함께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진행하여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성공적으로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프로젝트를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마무리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지을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수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있었다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5300" y="3568700"/>
            <a:ext cx="4762500" cy="48768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204700" y="4203700"/>
            <a:ext cx="42037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383838"/>
                </a:solidFill>
                <a:ea typeface="Pretendard Medium"/>
              </a:rPr>
              <a:t>김주하</a:t>
            </a:r>
            <a:r>
              <a:rPr lang="en-US" sz="2300" b="0" i="0" u="none" strike="noStrike">
                <a:solidFill>
                  <a:srgbClr val="383838"/>
                </a:solidFill>
                <a:latin typeface="Pretendard Medium"/>
              </a:rPr>
              <a:t> 2020E7208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04700" y="4813300"/>
            <a:ext cx="4203700" cy="323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데이터를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처리하는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하고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그리고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웹을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구현하는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과정을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깊이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이해했다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팀원들과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협업하면서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부족한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부분을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보완하고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문제를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해결했다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데이터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수집에서는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효율적인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방법을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익혔고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처리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단계에서는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데이터를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정제하고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가공하는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법을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배웠다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분석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단계에서는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통계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기법을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통해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도출했다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시각화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단계에서는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결과를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효과적으로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전달하는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방법을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익혔다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협업의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중요성을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다시금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깨달았다</a:t>
            </a:r>
            <a:r>
              <a:rPr lang="en-US" sz="19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2700" y="685800"/>
            <a:ext cx="161925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프로젝트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소감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470900" y="4572000"/>
            <a:ext cx="35814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감사합니다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714500"/>
            <a:ext cx="16433800" cy="857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3810000"/>
            <a:ext cx="4762500" cy="4876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955800" y="7480300"/>
            <a:ext cx="42037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383838"/>
                </a:solidFill>
                <a:ea typeface="Pretendard Medium"/>
              </a:rPr>
              <a:t>지속적으로</a:t>
            </a:r>
            <a:r>
              <a:rPr lang="en-US" sz="2300" b="0" i="0" u="none" strike="noStrike">
                <a:solidFill>
                  <a:srgbClr val="383838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383838"/>
                </a:solidFill>
                <a:ea typeface="Pretendard Medium"/>
              </a:rPr>
              <a:t>증가하는</a:t>
            </a:r>
            <a:r>
              <a:rPr lang="en-US" sz="2300" b="0" i="0" u="none" strike="noStrike">
                <a:solidFill>
                  <a:srgbClr val="383838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383838"/>
                </a:solidFill>
                <a:ea typeface="Pretendard Medium"/>
              </a:rPr>
              <a:t>교통사고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3175000"/>
            <a:ext cx="4762500" cy="3860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9100" y="3810000"/>
            <a:ext cx="4762500" cy="4876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035800" y="7480300"/>
            <a:ext cx="42037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383838"/>
                </a:solidFill>
                <a:ea typeface="Pretendard Medium"/>
              </a:rPr>
              <a:t>교통사고의</a:t>
            </a:r>
            <a:r>
              <a:rPr lang="en-US" sz="2300" b="0" i="0" u="none" strike="noStrike">
                <a:solidFill>
                  <a:srgbClr val="383838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383838"/>
                </a:solidFill>
                <a:ea typeface="Pretendard Medium"/>
              </a:rPr>
              <a:t>대한</a:t>
            </a:r>
            <a:r>
              <a:rPr lang="en-US" sz="2300" b="0" i="0" u="none" strike="noStrike">
                <a:solidFill>
                  <a:srgbClr val="383838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383838"/>
                </a:solidFill>
                <a:ea typeface="Pretendard Medium"/>
              </a:rPr>
              <a:t>관심도</a:t>
            </a:r>
            <a:r>
              <a:rPr lang="en-US" sz="2300" b="0" i="0" u="none" strike="noStrike">
                <a:solidFill>
                  <a:srgbClr val="383838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383838"/>
                </a:solidFill>
                <a:ea typeface="Pretendard Medium"/>
              </a:rPr>
              <a:t>증가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9100" y="3175000"/>
            <a:ext cx="4762500" cy="3860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49100" y="4635500"/>
            <a:ext cx="4762500" cy="4051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128500" y="7480300"/>
            <a:ext cx="42037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383838"/>
                </a:solidFill>
                <a:ea typeface="Pretendard Medium"/>
              </a:rPr>
              <a:t>다방면으로</a:t>
            </a:r>
            <a:r>
              <a:rPr lang="en-US" sz="2300" b="0" i="0" u="none" strike="noStrike">
                <a:solidFill>
                  <a:srgbClr val="383838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383838"/>
                </a:solidFill>
                <a:ea typeface="Pretendard Medium"/>
              </a:rPr>
              <a:t>파이썬</a:t>
            </a:r>
            <a:r>
              <a:rPr lang="en-US" sz="2300" b="0" i="0" u="none" strike="noStrike">
                <a:solidFill>
                  <a:srgbClr val="383838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383838"/>
                </a:solidFill>
                <a:ea typeface="Pretendard Medium"/>
              </a:rPr>
              <a:t>기능</a:t>
            </a:r>
            <a:r>
              <a:rPr lang="en-US" sz="2300" b="0" i="0" u="none" strike="noStrike">
                <a:solidFill>
                  <a:srgbClr val="383838"/>
                </a:solidFill>
                <a:latin typeface="Pretendard Medium"/>
              </a:rPr>
              <a:t> </a:t>
            </a:r>
            <a:r>
              <a:rPr lang="ko-KR" sz="2300" b="0" i="0" u="none" strike="noStrike">
                <a:solidFill>
                  <a:srgbClr val="383838"/>
                </a:solidFill>
                <a:ea typeface="Pretendard Medium"/>
              </a:rPr>
              <a:t>활용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49100" y="3175000"/>
            <a:ext cx="4762500" cy="3860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117600" y="736600"/>
            <a:ext cx="161925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주제선정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714500"/>
            <a:ext cx="16433800" cy="8572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921000" y="4470400"/>
            <a:ext cx="13042900" cy="1460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교통량</a:t>
            </a: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데이터를</a:t>
            </a: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분석하여</a:t>
            </a: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혼잡</a:t>
            </a: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시간대와</a:t>
            </a: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구간을</a:t>
            </a: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파악하고</a:t>
            </a: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,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혼잡</a:t>
            </a: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이유가</a:t>
            </a: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교통사고와</a:t>
            </a: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관련이</a:t>
            </a: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있는지</a:t>
            </a: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데이터를</a:t>
            </a: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확인해보자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111500" y="6223000"/>
            <a:ext cx="120523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9400"/>
              </a:lnSpc>
            </a:pPr>
            <a:r>
              <a:rPr lang="ko-KR" sz="21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교통량과</a:t>
            </a:r>
            <a:r>
              <a:rPr lang="en-US" sz="21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사고량의</a:t>
            </a:r>
            <a:r>
              <a:rPr lang="en-US" sz="21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상관관계가</a:t>
            </a:r>
            <a:r>
              <a:rPr lang="en-US" sz="21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높을</a:t>
            </a:r>
            <a:r>
              <a:rPr lang="en-US" sz="21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것이다</a:t>
            </a:r>
            <a:r>
              <a:rPr lang="en-US" sz="21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17600" y="736600"/>
            <a:ext cx="161925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목표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714500"/>
            <a:ext cx="16433800" cy="8572500"/>
          </a:xfrm>
          <a:prstGeom prst="rect">
            <a:avLst/>
          </a:prstGeom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4013200" y="2654300"/>
          <a:ext cx="9779000" cy="6388100"/>
        </p:xfrm>
        <a:graphic>
          <a:graphicData uri="http://schemas.openxmlformats.org/drawingml/2006/table">
            <a:tbl>
              <a:tblPr/>
              <a:tblGrid>
                <a:gridCol w="2070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2600"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기말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프로젝트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계획서</a:t>
                      </a:r>
                      <a:endParaRPr lang="en-US" sz="1100"/>
                    </a:p>
                  </a:txBody>
                  <a:tcPr marL="19050" marR="19050" marT="19050" marB="19050" anchor="ctr">
                    <a:lnL w="88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88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프로젝트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명</a:t>
                      </a:r>
                      <a:endParaRPr lang="en-US" sz="1100"/>
                    </a:p>
                  </a:txBody>
                  <a:tcPr marL="19050" marR="19050" marT="19050" marB="19050" anchor="ctr">
                    <a:lnL w="88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서울시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교통량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사고량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데이터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분석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및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시각화</a:t>
                      </a:r>
                      <a:endParaRPr lang="en-US" sz="1100"/>
                    </a:p>
                  </a:txBody>
                  <a:tcPr marL="19050" marR="19050" marT="19050" marB="19050" anchor="ctr">
                    <a:lnL w="88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팀원</a:t>
                      </a:r>
                      <a:endParaRPr lang="en-US" sz="1100"/>
                    </a:p>
                  </a:txBody>
                  <a:tcPr marL="19050" marR="19050" marT="19050" marB="19050" anchor="ctr">
                    <a:lnL w="88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김부겸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,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김주하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,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백승준</a:t>
                      </a:r>
                      <a:endParaRPr lang="en-US" sz="1100"/>
                    </a:p>
                  </a:txBody>
                  <a:tcPr marL="19050" marR="19050" marT="19050" marB="19050" anchor="ctr">
                    <a:lnL w="88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프로젝트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목표</a:t>
                      </a:r>
                      <a:endParaRPr lang="en-US" sz="1100"/>
                    </a:p>
                  </a:txBody>
                  <a:tcPr marL="19050" marR="19050" marT="19050" marB="19050" anchor="ctr">
                    <a:lnL w="88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서울시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교통량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데이터를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분석하여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혼잡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시간대와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구간을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파악하고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,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 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혼잡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이유가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교통사고와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관련이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있는지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데이터를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확인해본다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.</a:t>
                      </a:r>
                    </a:p>
                  </a:txBody>
                  <a:tcPr marL="19050" marR="19050" marT="19050" marB="19050" anchor="ctr">
                    <a:lnL w="88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081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프로젝트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개요</a:t>
                      </a:r>
                      <a:endParaRPr lang="en-US" sz="1100"/>
                    </a:p>
                  </a:txBody>
                  <a:tcPr marL="19050" marR="19050" marT="19050" marB="19050" anchor="ctr">
                    <a:lnL w="88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파이썬을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활용해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서울시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공공데이터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중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‘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교통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’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에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관한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데이터를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분석하여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시각화한다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.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이를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통해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파이썬을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다양한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방법으로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사용할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수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있다는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것을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전달하고자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한다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.</a:t>
                      </a:r>
                    </a:p>
                  </a:txBody>
                  <a:tcPr marL="19050" marR="19050" marT="19050" marB="19050" anchor="ctr">
                    <a:lnL w="88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프로젝트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주요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내용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및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기능</a:t>
                      </a:r>
                      <a:endParaRPr lang="en-US" sz="1100"/>
                    </a:p>
                  </a:txBody>
                  <a:tcPr marL="19050" marR="19050" marT="19050" marB="19050" anchor="ctr">
                    <a:lnL w="88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서울시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자치구별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교통량과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사고량데이터들을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수집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후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두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데이터에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관한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분석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및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시각화를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진행한다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.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웹페이지에서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한눈에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볼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수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있도록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구현한다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.</a:t>
                      </a:r>
                    </a:p>
                  </a:txBody>
                  <a:tcPr marL="19050" marR="19050" marT="19050" marB="19050" anchor="ctr">
                    <a:lnL w="88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79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개발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일정</a:t>
                      </a:r>
                      <a:endParaRPr lang="en-US" sz="1100"/>
                    </a:p>
                  </a:txBody>
                  <a:tcPr marL="19050" marR="19050" marT="19050" marB="19050" anchor="ctr">
                    <a:lnL w="88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05/23~05/30 :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자료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조사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및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데이터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수집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05/31~06/13 :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데이터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전처리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및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분석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,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시각화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,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웹페이지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구현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06/14~06/17 :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최종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테스트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및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발표</a:t>
                      </a: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1500" b="0" i="0" u="none" strike="noStrike">
                          <a:solidFill>
                            <a:srgbClr val="000000"/>
                          </a:solidFill>
                          <a:ea typeface="Pretendard Medium"/>
                        </a:rPr>
                        <a:t>준비</a:t>
                      </a:r>
                    </a:p>
                  </a:txBody>
                  <a:tcPr marL="19050" marR="19050" marT="19050" marB="19050" anchor="ctr">
                    <a:lnL w="88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8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8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81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117600" y="736600"/>
            <a:ext cx="161925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개발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계획서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2527300"/>
            <a:ext cx="16433800" cy="7759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280400" y="8331200"/>
            <a:ext cx="14351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0" y="5295900"/>
            <a:ext cx="2374900" cy="2387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4100" y="5295900"/>
            <a:ext cx="2374900" cy="2387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0200" y="5295900"/>
            <a:ext cx="2387600" cy="2387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9000" y="5295900"/>
            <a:ext cx="2387600" cy="2387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5100" y="5295900"/>
            <a:ext cx="2387600" cy="2387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4305300" y="6388100"/>
            <a:ext cx="342900" cy="19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7404100" y="6388100"/>
            <a:ext cx="342900" cy="190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0490200" y="6388100"/>
            <a:ext cx="342900" cy="190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3576300" y="6388100"/>
            <a:ext cx="342900" cy="1905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019300" y="6832600"/>
            <a:ext cx="19050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900" b="0" i="0" u="none" strike="noStrike">
                <a:solidFill>
                  <a:srgbClr val="383838"/>
                </a:solidFill>
                <a:ea typeface="Pretendard Medium"/>
              </a:rPr>
              <a:t>데이터</a:t>
            </a:r>
            <a:r>
              <a:rPr lang="en-US" sz="1900" b="0" i="0" u="none" strike="noStrike">
                <a:solidFill>
                  <a:srgbClr val="383838"/>
                </a:solidFill>
                <a:latin typeface="Pretendard Medium"/>
              </a:rPr>
              <a:t> </a:t>
            </a:r>
            <a:r>
              <a:rPr lang="ko-KR" sz="1900" b="0" i="0" u="none" strike="noStrike">
                <a:solidFill>
                  <a:srgbClr val="383838"/>
                </a:solidFill>
                <a:ea typeface="Pretendard Medium"/>
              </a:rPr>
              <a:t>수집</a:t>
            </a:r>
            <a:r>
              <a:rPr lang="en-US" sz="1900" b="0" i="0" u="none" strike="noStrike">
                <a:solidFill>
                  <a:srgbClr val="383838"/>
                </a:solidFill>
                <a:latin typeface="Pretendard Medium"/>
              </a:rPr>
              <a:t> </a:t>
            </a:r>
            <a:r>
              <a:rPr lang="ko-KR" sz="1900" b="0" i="0" u="none" strike="noStrike">
                <a:solidFill>
                  <a:srgbClr val="383838"/>
                </a:solidFill>
                <a:ea typeface="Pretendard Medium"/>
              </a:rPr>
              <a:t>및</a:t>
            </a:r>
            <a:r>
              <a:rPr lang="en-US" sz="1900" b="0" i="0" u="none" strike="noStrike">
                <a:solidFill>
                  <a:srgbClr val="383838"/>
                </a:solidFill>
                <a:latin typeface="Pretendard Medium"/>
              </a:rPr>
              <a:t> </a:t>
            </a:r>
            <a:r>
              <a:rPr lang="ko-KR" sz="1900" b="0" i="0" u="none" strike="noStrike">
                <a:solidFill>
                  <a:srgbClr val="383838"/>
                </a:solidFill>
                <a:ea typeface="Pretendard Medium"/>
              </a:rPr>
              <a:t>로드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05400" y="6921500"/>
            <a:ext cx="18923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900" b="0" i="0" u="none" strike="noStrike">
                <a:solidFill>
                  <a:srgbClr val="383838"/>
                </a:solidFill>
                <a:ea typeface="Pretendard Medium"/>
              </a:rPr>
              <a:t>데이터</a:t>
            </a:r>
            <a:r>
              <a:rPr lang="en-US" sz="1900" b="0" i="0" u="none" strike="noStrike">
                <a:solidFill>
                  <a:srgbClr val="383838"/>
                </a:solidFill>
                <a:latin typeface="Pretendard Medium"/>
              </a:rPr>
              <a:t> </a:t>
            </a:r>
            <a:r>
              <a:rPr lang="ko-KR" sz="1900" b="0" i="0" u="none" strike="noStrike">
                <a:solidFill>
                  <a:srgbClr val="383838"/>
                </a:solidFill>
                <a:ea typeface="Pretendard Medium"/>
              </a:rPr>
              <a:t>변환</a:t>
            </a:r>
            <a:r>
              <a:rPr lang="en-US" sz="1900" b="0" i="0" u="none" strike="noStrike">
                <a:solidFill>
                  <a:srgbClr val="383838"/>
                </a:solidFill>
                <a:latin typeface="Pretendard Medium"/>
              </a:rPr>
              <a:t> </a:t>
            </a:r>
            <a:r>
              <a:rPr lang="ko-KR" sz="1900" b="0" i="0" u="none" strike="noStrike">
                <a:solidFill>
                  <a:srgbClr val="383838"/>
                </a:solidFill>
                <a:ea typeface="Pretendard Medium"/>
              </a:rPr>
              <a:t>및</a:t>
            </a:r>
            <a:r>
              <a:rPr lang="en-US" sz="1900" b="0" i="0" u="none" strike="noStrike">
                <a:solidFill>
                  <a:srgbClr val="383838"/>
                </a:solidFill>
                <a:latin typeface="Pretendard Medium"/>
              </a:rPr>
              <a:t> </a:t>
            </a:r>
            <a:r>
              <a:rPr lang="ko-KR" sz="1900" b="0" i="0" u="none" strike="noStrike">
                <a:solidFill>
                  <a:srgbClr val="383838"/>
                </a:solidFill>
                <a:ea typeface="Pretendard Medium"/>
              </a:rPr>
              <a:t>추출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191500" y="6807200"/>
            <a:ext cx="1905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>
                <a:solidFill>
                  <a:srgbClr val="383838"/>
                </a:solidFill>
                <a:ea typeface="Pretendard Medium"/>
              </a:rPr>
              <a:t>데이터</a:t>
            </a:r>
            <a:r>
              <a:rPr lang="en-US" sz="2200" b="0" i="0" u="none" strike="noStrike">
                <a:solidFill>
                  <a:srgbClr val="383838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383838"/>
                </a:solidFill>
                <a:ea typeface="Pretendard Medium"/>
              </a:rPr>
              <a:t>분석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77600" y="6807200"/>
            <a:ext cx="1905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383838"/>
                </a:solidFill>
                <a:ea typeface="Pretendard Medium"/>
              </a:rPr>
              <a:t>데이터</a:t>
            </a:r>
            <a:r>
              <a:rPr lang="en-US" sz="2100" b="0" i="0" u="none" strike="noStrike">
                <a:solidFill>
                  <a:srgbClr val="383838"/>
                </a:solidFill>
                <a:latin typeface="Pretendard Medium"/>
              </a:rPr>
              <a:t> </a:t>
            </a:r>
            <a:r>
              <a:rPr lang="ko-KR" sz="2100" b="0" i="0" u="none" strike="noStrike">
                <a:solidFill>
                  <a:srgbClr val="383838"/>
                </a:solidFill>
                <a:ea typeface="Pretendard Medium"/>
              </a:rPr>
              <a:t>시각화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376400" y="6794500"/>
            <a:ext cx="19050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383838"/>
                </a:solidFill>
                <a:ea typeface="Pretendard Medium"/>
              </a:rPr>
              <a:t>웹페이지</a:t>
            </a:r>
            <a:r>
              <a:rPr lang="en-US" sz="2100" b="0" i="0" u="none" strike="noStrike">
                <a:solidFill>
                  <a:srgbClr val="383838"/>
                </a:solidFill>
                <a:latin typeface="Pretendard Medium"/>
              </a:rPr>
              <a:t> </a:t>
            </a:r>
            <a:r>
              <a:rPr lang="ko-KR" sz="2100" b="0" i="0" u="none" strike="noStrike">
                <a:solidFill>
                  <a:srgbClr val="383838"/>
                </a:solidFill>
                <a:ea typeface="Pretendard Medium"/>
              </a:rPr>
              <a:t>구현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5638800" y="5727700"/>
            <a:ext cx="838200" cy="838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>
            <a:off x="2540000" y="5727700"/>
            <a:ext cx="838200" cy="838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>
            <a:alphaModFix amt="50000"/>
          </a:blip>
          <a:stretch>
            <a:fillRect/>
          </a:stretch>
        </p:blipFill>
        <p:spPr>
          <a:xfrm>
            <a:off x="11811000" y="5727700"/>
            <a:ext cx="838200" cy="838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>
            <a:alphaModFix amt="50000"/>
          </a:blip>
          <a:stretch>
            <a:fillRect/>
          </a:stretch>
        </p:blipFill>
        <p:spPr>
          <a:xfrm>
            <a:off x="8724900" y="5727700"/>
            <a:ext cx="838200" cy="838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>
            <a:alphaModFix amt="50000"/>
          </a:blip>
          <a:stretch>
            <a:fillRect/>
          </a:stretch>
        </p:blipFill>
        <p:spPr>
          <a:xfrm>
            <a:off x="14909800" y="5727700"/>
            <a:ext cx="838200" cy="8382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295400" y="1016000"/>
            <a:ext cx="161925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알고리즘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설계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714500"/>
            <a:ext cx="16433800" cy="857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2387600"/>
            <a:ext cx="11214100" cy="7378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95400" y="736600"/>
            <a:ext cx="161925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플로우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차트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714500"/>
            <a:ext cx="16433800" cy="857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200" y="4470400"/>
            <a:ext cx="3670300" cy="312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4470400"/>
            <a:ext cx="3670300" cy="3124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680200" y="5143500"/>
            <a:ext cx="863600" cy="863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10744200" y="5143500"/>
            <a:ext cx="863600" cy="863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638800" y="6197600"/>
            <a:ext cx="2933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>
                <a:solidFill>
                  <a:srgbClr val="383838"/>
                </a:solidFill>
                <a:latin typeface="Pretendard Medium"/>
              </a:rPr>
              <a:t>JavaScript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51500" y="6896100"/>
            <a:ext cx="29210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383838"/>
                </a:solidFill>
                <a:ea typeface="Pretendard Light"/>
              </a:rPr>
              <a:t>웹페이지</a:t>
            </a:r>
            <a:r>
              <a:rPr lang="en-US" sz="1800" b="0" i="0" u="none" strike="noStrike">
                <a:solidFill>
                  <a:srgbClr val="383838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383838"/>
                </a:solidFill>
                <a:ea typeface="Pretendard Light"/>
              </a:rPr>
              <a:t>구현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02800" y="6197600"/>
            <a:ext cx="2933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>
                <a:solidFill>
                  <a:srgbClr val="383838"/>
                </a:solidFill>
                <a:latin typeface="Pretendard Medium"/>
              </a:rPr>
              <a:t>Python 3.10.11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15500" y="6896100"/>
            <a:ext cx="29210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383838"/>
                </a:solidFill>
                <a:ea typeface="Pretendard Light"/>
              </a:rPr>
              <a:t>데이터</a:t>
            </a:r>
            <a:r>
              <a:rPr lang="en-US" sz="1800" b="0" i="0" u="none" strike="noStrike">
                <a:solidFill>
                  <a:srgbClr val="383838"/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383838"/>
                </a:solidFill>
                <a:ea typeface="Pretendard Light"/>
              </a:rPr>
              <a:t>전처리</a:t>
            </a:r>
            <a:r>
              <a:rPr lang="en-US" sz="1800" b="0" i="0" u="none" strike="noStrike">
                <a:solidFill>
                  <a:srgbClr val="383838"/>
                </a:solidFill>
                <a:latin typeface="Pretendard Light"/>
              </a:rPr>
              <a:t>/</a:t>
            </a:r>
            <a:r>
              <a:rPr lang="ko-KR" sz="1800" b="0" i="0" u="none" strike="noStrike">
                <a:solidFill>
                  <a:srgbClr val="383838"/>
                </a:solidFill>
                <a:ea typeface="Pretendard Light"/>
              </a:rPr>
              <a:t>시각화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5400" y="736600"/>
            <a:ext cx="161925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개발환경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714500"/>
            <a:ext cx="16433800" cy="857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0" y="4445000"/>
            <a:ext cx="3670300" cy="312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700" y="4445000"/>
            <a:ext cx="3670300" cy="3124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4851400" y="5105400"/>
            <a:ext cx="863600" cy="863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8915400" y="5105400"/>
            <a:ext cx="863600" cy="863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810000" y="6159500"/>
            <a:ext cx="2933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>
                <a:solidFill>
                  <a:srgbClr val="383838"/>
                </a:solidFill>
                <a:latin typeface="Pretendard Medium"/>
              </a:rPr>
              <a:t>Google Colab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74000" y="6159500"/>
            <a:ext cx="2933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>
                <a:solidFill>
                  <a:srgbClr val="383838"/>
                </a:solidFill>
                <a:latin typeface="Pretendard Medium"/>
              </a:rPr>
              <a:t>Jupyter notebook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95400" y="736600"/>
            <a:ext cx="161925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개발환경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07800" y="4445000"/>
            <a:ext cx="3670300" cy="3124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13017500" y="5105400"/>
            <a:ext cx="863600" cy="8636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1976100" y="6159500"/>
            <a:ext cx="2933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>
                <a:solidFill>
                  <a:srgbClr val="383838"/>
                </a:solidFill>
                <a:latin typeface="Pretendard Medium"/>
              </a:rPr>
              <a:t>Vs code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536</Words>
  <Application>Microsoft Office PowerPoint</Application>
  <PresentationFormat>사용자 지정</PresentationFormat>
  <Paragraphs>103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Pretendard Regular</vt:lpstr>
      <vt:lpstr>Pretendard Bold</vt:lpstr>
      <vt:lpstr>Pretendard Light</vt:lpstr>
      <vt:lpstr>Arial</vt:lpstr>
      <vt:lpstr>Calibri</vt:lpstr>
      <vt:lpstr>Pretendard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김주하</cp:lastModifiedBy>
  <cp:revision>2</cp:revision>
  <dcterms:created xsi:type="dcterms:W3CDTF">2006-08-16T00:00:00Z</dcterms:created>
  <dcterms:modified xsi:type="dcterms:W3CDTF">2024-06-18T01:31:24Z</dcterms:modified>
</cp:coreProperties>
</file>